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70" r:id="rId6"/>
    <p:sldId id="261" r:id="rId7"/>
    <p:sldId id="279" r:id="rId8"/>
    <p:sldId id="274" r:id="rId9"/>
    <p:sldId id="271" r:id="rId10"/>
    <p:sldId id="277" r:id="rId11"/>
    <p:sldId id="278" r:id="rId12"/>
    <p:sldId id="285" r:id="rId13"/>
    <p:sldId id="280" r:id="rId14"/>
    <p:sldId id="281" r:id="rId15"/>
    <p:sldId id="283" r:id="rId16"/>
    <p:sldId id="282" r:id="rId17"/>
    <p:sldId id="284" r:id="rId18"/>
    <p:sldId id="276" r:id="rId19"/>
    <p:sldId id="272" r:id="rId2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CA8902-D3E4-1ECF-58DF-54C2DD79E63A}" name="alex@bosdevelopments.com" initials="al" userId="S::urn:spo:guest#alex@bosdevelopments.com::" providerId="AD"/>
  <p188:author id="{23329736-481E-878A-C60A-556229FAFE7C}" name="Jeremy Call" initials="JC" userId="Jeremy Call" providerId="None"/>
  <p188:author id="{3614A872-69F1-3847-354D-088DB3332444}" name="Joe Feole" initials="JF" userId="S::joe.feole@174powerglobal.com::1757f584-603d-400e-868f-9b11e4f438d8" providerId="AD"/>
  <p188:author id="{51911189-C0EA-A20D-5592-F6B3A32BE153}" name="Erin Bibeau" initials="EB" userId="S::ebibeau@LOGANSIMPSON.COM::27b22dae-d0fd-4d4b-95d9-c3243b38e5c4" providerId="AD"/>
  <p188:author id="{19FF27A5-6243-9111-CEED-701728265D7A}" name="Cameron Hufford" initials="CH" userId="S::cameron.hufford@174powerglobal.com::1c7e485a-f826-499d-8c9d-e623203931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risty Bruce" initials="KB" lastIdx="3" clrIdx="0"/>
  <p:cmAuthor id="1" name="Erin Bibeau" initials="EB"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BE2E3-EFC8-46B8-9D6F-0631297BCC6A}" v="1" dt="2025-10-20T16:29:45.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904" autoAdjust="0"/>
  </p:normalViewPr>
  <p:slideViewPr>
    <p:cSldViewPr snapToGrid="0">
      <p:cViewPr varScale="1">
        <p:scale>
          <a:sx n="119" d="100"/>
          <a:sy n="119" d="100"/>
        </p:scale>
        <p:origin x="23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568" y="-1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C183E2BF-AF82-9A4C-82DA-108CF740AF75}" type="datetimeFigureOut">
              <a:rPr lang="en-US" smtClean="0"/>
              <a:t>10/20/2025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CE06C3DD-B6B4-B84D-A99B-9194E62AFEE4}" type="slidenum">
              <a:rPr lang="en-US" smtClean="0"/>
              <a:t>‹#›</a:t>
            </a:fld>
            <a:endParaRPr lang="en-US"/>
          </a:p>
        </p:txBody>
      </p:sp>
    </p:spTree>
    <p:extLst>
      <p:ext uri="{BB962C8B-B14F-4D97-AF65-F5344CB8AC3E}">
        <p14:creationId xmlns:p14="http://schemas.microsoft.com/office/powerpoint/2010/main" val="412178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C3DD-B6B4-B84D-A99B-9194E62AFEE4}" type="slidenum">
              <a:rPr lang="en-US" smtClean="0"/>
              <a:t>1</a:t>
            </a:fld>
            <a:endParaRPr lang="en-US"/>
          </a:p>
        </p:txBody>
      </p:sp>
    </p:spTree>
    <p:extLst>
      <p:ext uri="{BB962C8B-B14F-4D97-AF65-F5344CB8AC3E}">
        <p14:creationId xmlns:p14="http://schemas.microsoft.com/office/powerpoint/2010/main" val="87239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10</a:t>
            </a:fld>
            <a:endParaRPr lang="en-US"/>
          </a:p>
        </p:txBody>
      </p:sp>
    </p:spTree>
    <p:extLst>
      <p:ext uri="{BB962C8B-B14F-4D97-AF65-F5344CB8AC3E}">
        <p14:creationId xmlns:p14="http://schemas.microsoft.com/office/powerpoint/2010/main" val="389509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15</a:t>
            </a:fld>
            <a:endParaRPr lang="en-US"/>
          </a:p>
        </p:txBody>
      </p:sp>
    </p:spTree>
    <p:extLst>
      <p:ext uri="{BB962C8B-B14F-4D97-AF65-F5344CB8AC3E}">
        <p14:creationId xmlns:p14="http://schemas.microsoft.com/office/powerpoint/2010/main" val="21092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C3DD-B6B4-B84D-A99B-9194E62AFEE4}" type="slidenum">
              <a:rPr lang="en-US" smtClean="0"/>
              <a:t>16</a:t>
            </a:fld>
            <a:endParaRPr lang="en-US"/>
          </a:p>
        </p:txBody>
      </p:sp>
    </p:spTree>
    <p:extLst>
      <p:ext uri="{BB962C8B-B14F-4D97-AF65-F5344CB8AC3E}">
        <p14:creationId xmlns:p14="http://schemas.microsoft.com/office/powerpoint/2010/main" val="190026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2</a:t>
            </a:fld>
            <a:endParaRPr lang="en-US"/>
          </a:p>
        </p:txBody>
      </p:sp>
    </p:spTree>
    <p:extLst>
      <p:ext uri="{BB962C8B-B14F-4D97-AF65-F5344CB8AC3E}">
        <p14:creationId xmlns:p14="http://schemas.microsoft.com/office/powerpoint/2010/main" val="182927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C3DD-B6B4-B84D-A99B-9194E62AFEE4}" type="slidenum">
              <a:rPr lang="en-US" smtClean="0"/>
              <a:t>3</a:t>
            </a:fld>
            <a:endParaRPr lang="en-US"/>
          </a:p>
        </p:txBody>
      </p:sp>
    </p:spTree>
    <p:extLst>
      <p:ext uri="{BB962C8B-B14F-4D97-AF65-F5344CB8AC3E}">
        <p14:creationId xmlns:p14="http://schemas.microsoft.com/office/powerpoint/2010/main" val="177857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4</a:t>
            </a:fld>
            <a:endParaRPr lang="en-US"/>
          </a:p>
        </p:txBody>
      </p:sp>
    </p:spTree>
    <p:extLst>
      <p:ext uri="{BB962C8B-B14F-4D97-AF65-F5344CB8AC3E}">
        <p14:creationId xmlns:p14="http://schemas.microsoft.com/office/powerpoint/2010/main" val="132288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5</a:t>
            </a:fld>
            <a:endParaRPr lang="en-US"/>
          </a:p>
        </p:txBody>
      </p:sp>
    </p:spTree>
    <p:extLst>
      <p:ext uri="{BB962C8B-B14F-4D97-AF65-F5344CB8AC3E}">
        <p14:creationId xmlns:p14="http://schemas.microsoft.com/office/powerpoint/2010/main" val="380478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C3DD-B6B4-B84D-A99B-9194E62AFEE4}" type="slidenum">
              <a:rPr lang="en-US" smtClean="0"/>
              <a:t>6</a:t>
            </a:fld>
            <a:endParaRPr lang="en-US"/>
          </a:p>
        </p:txBody>
      </p:sp>
    </p:spTree>
    <p:extLst>
      <p:ext uri="{BB962C8B-B14F-4D97-AF65-F5344CB8AC3E}">
        <p14:creationId xmlns:p14="http://schemas.microsoft.com/office/powerpoint/2010/main" val="57797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7</a:t>
            </a:fld>
            <a:endParaRPr lang="en-US"/>
          </a:p>
        </p:txBody>
      </p:sp>
    </p:spTree>
    <p:extLst>
      <p:ext uri="{BB962C8B-B14F-4D97-AF65-F5344CB8AC3E}">
        <p14:creationId xmlns:p14="http://schemas.microsoft.com/office/powerpoint/2010/main" val="423059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8</a:t>
            </a:fld>
            <a:endParaRPr lang="en-US"/>
          </a:p>
        </p:txBody>
      </p:sp>
    </p:spTree>
    <p:extLst>
      <p:ext uri="{BB962C8B-B14F-4D97-AF65-F5344CB8AC3E}">
        <p14:creationId xmlns:p14="http://schemas.microsoft.com/office/powerpoint/2010/main" val="132037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solidFill>
                <a:schemeClr val="tx1"/>
              </a:solidFill>
              <a:cs typeface="Calibri"/>
            </a:endParaRPr>
          </a:p>
        </p:txBody>
      </p:sp>
      <p:sp>
        <p:nvSpPr>
          <p:cNvPr id="4" name="Slide Number Placeholder 3"/>
          <p:cNvSpPr>
            <a:spLocks noGrp="1"/>
          </p:cNvSpPr>
          <p:nvPr>
            <p:ph type="sldNum" sz="quarter" idx="5"/>
          </p:nvPr>
        </p:nvSpPr>
        <p:spPr/>
        <p:txBody>
          <a:bodyPr/>
          <a:lstStyle/>
          <a:p>
            <a:fld id="{CE06C3DD-B6B4-B84D-A99B-9194E62AFEE4}" type="slidenum">
              <a:rPr lang="en-US" smtClean="0"/>
              <a:t>9</a:t>
            </a:fld>
            <a:endParaRPr lang="en-US"/>
          </a:p>
        </p:txBody>
      </p:sp>
    </p:spTree>
    <p:extLst>
      <p:ext uri="{BB962C8B-B14F-4D97-AF65-F5344CB8AC3E}">
        <p14:creationId xmlns:p14="http://schemas.microsoft.com/office/powerpoint/2010/main" val="57643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4D7751-4098-3441-B148-8FF6DFED0749}"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425666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751-4098-3441-B148-8FF6DFED0749}"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132262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751-4098-3441-B148-8FF6DFED0749}"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173840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751-4098-3441-B148-8FF6DFED0749}"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275582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D7751-4098-3441-B148-8FF6DFED0749}"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165358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4D7751-4098-3441-B148-8FF6DFED0749}"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31645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4D7751-4098-3441-B148-8FF6DFED0749}"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20500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4D7751-4098-3441-B148-8FF6DFED0749}"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358703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D7751-4098-3441-B148-8FF6DFED0749}"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262685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D7751-4098-3441-B148-8FF6DFED0749}"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367830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D7751-4098-3441-B148-8FF6DFED0749}"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38E99-991A-CE49-B5D0-968E83D095B1}" type="slidenum">
              <a:rPr lang="en-US" smtClean="0"/>
              <a:t>‹#›</a:t>
            </a:fld>
            <a:endParaRPr lang="en-US"/>
          </a:p>
        </p:txBody>
      </p:sp>
    </p:spTree>
    <p:extLst>
      <p:ext uri="{BB962C8B-B14F-4D97-AF65-F5344CB8AC3E}">
        <p14:creationId xmlns:p14="http://schemas.microsoft.com/office/powerpoint/2010/main" val="406203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7751-4098-3441-B148-8FF6DFED0749}" type="datetimeFigureOut">
              <a:rPr lang="en-US" smtClean="0"/>
              <a:t>10/20/2025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38E99-991A-CE49-B5D0-968E83D095B1}" type="slidenum">
              <a:rPr lang="en-US" smtClean="0"/>
              <a:t>‹#›</a:t>
            </a:fld>
            <a:endParaRPr lang="en-US"/>
          </a:p>
        </p:txBody>
      </p:sp>
    </p:spTree>
    <p:extLst>
      <p:ext uri="{BB962C8B-B14F-4D97-AF65-F5344CB8AC3E}">
        <p14:creationId xmlns:p14="http://schemas.microsoft.com/office/powerpoint/2010/main" val="3045380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16" y="0"/>
            <a:ext cx="12193838" cy="62116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04148" cy="3996083"/>
          </a:xfrm>
          <a:prstGeom prst="rect">
            <a:avLst/>
          </a:prstGeom>
          <a:solidFill>
            <a:srgbClr val="00B0F0"/>
          </a:solidFill>
        </p:spPr>
      </p:pic>
      <p:sp>
        <p:nvSpPr>
          <p:cNvPr id="11" name="Rectangle 10"/>
          <p:cNvSpPr/>
          <p:nvPr/>
        </p:nvSpPr>
        <p:spPr>
          <a:xfrm>
            <a:off x="3552074" y="0"/>
            <a:ext cx="3898593" cy="43654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flipH="1">
            <a:off x="24859" y="14377"/>
            <a:ext cx="3553491" cy="3996082"/>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3670DD-F579-4233-B622-95D04A300286}"/>
              </a:ext>
            </a:extLst>
          </p:cNvPr>
          <p:cNvSpPr txBox="1"/>
          <p:nvPr/>
        </p:nvSpPr>
        <p:spPr>
          <a:xfrm>
            <a:off x="-96819" y="1828764"/>
            <a:ext cx="12289240" cy="1323439"/>
          </a:xfrm>
          <a:prstGeom prst="rect">
            <a:avLst/>
          </a:prstGeom>
          <a:noFill/>
        </p:spPr>
        <p:txBody>
          <a:bodyPr wrap="square" rtlCol="0">
            <a:spAutoFit/>
          </a:bodyPr>
          <a:lstStyle/>
          <a:p>
            <a:pPr algn="ctr"/>
            <a:r>
              <a:rPr lang="en-US" sz="4000" b="1" dirty="0">
                <a:solidFill>
                  <a:schemeClr val="bg1"/>
                </a:solidFill>
              </a:rPr>
              <a:t>BONANZA PEAK SOLAR PROJECT</a:t>
            </a:r>
          </a:p>
          <a:p>
            <a:pPr algn="ctr"/>
            <a:r>
              <a:rPr lang="en-US" sz="4000" b="1" dirty="0">
                <a:solidFill>
                  <a:schemeClr val="bg1"/>
                </a:solidFill>
              </a:rPr>
              <a:t>COMMUNITY UPDATE</a:t>
            </a:r>
          </a:p>
        </p:txBody>
      </p:sp>
      <p:sp>
        <p:nvSpPr>
          <p:cNvPr id="12" name="TextBox 11">
            <a:extLst>
              <a:ext uri="{FF2B5EF4-FFF2-40B4-BE49-F238E27FC236}">
                <a16:creationId xmlns:a16="http://schemas.microsoft.com/office/drawing/2014/main" id="{B0C1C96A-3B5A-4387-9CAA-77D7D4F13DA4}"/>
              </a:ext>
            </a:extLst>
          </p:cNvPr>
          <p:cNvSpPr txBox="1"/>
          <p:nvPr/>
        </p:nvSpPr>
        <p:spPr>
          <a:xfrm>
            <a:off x="0" y="62116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pic>
        <p:nvPicPr>
          <p:cNvPr id="13" name="Picture 12">
            <a:extLst>
              <a:ext uri="{FF2B5EF4-FFF2-40B4-BE49-F238E27FC236}">
                <a16:creationId xmlns:a16="http://schemas.microsoft.com/office/drawing/2014/main" id="{D7FAB472-685F-48BF-9C9F-A568481D99E2}"/>
              </a:ext>
            </a:extLst>
          </p:cNvPr>
          <p:cNvPicPr>
            <a:picLocks noChangeAspect="1"/>
          </p:cNvPicPr>
          <p:nvPr/>
        </p:nvPicPr>
        <p:blipFill rotWithShape="1">
          <a:blip r:embed="rId4"/>
          <a:srcRect t="87609"/>
          <a:stretch/>
        </p:blipFill>
        <p:spPr>
          <a:xfrm>
            <a:off x="-3946" y="6742374"/>
            <a:ext cx="12195945" cy="134323"/>
          </a:xfrm>
          <a:prstGeom prst="rect">
            <a:avLst/>
          </a:prstGeom>
        </p:spPr>
      </p:pic>
      <p:sp>
        <p:nvSpPr>
          <p:cNvPr id="9" name="Content Placeholder 2">
            <a:extLst>
              <a:ext uri="{FF2B5EF4-FFF2-40B4-BE49-F238E27FC236}">
                <a16:creationId xmlns:a16="http://schemas.microsoft.com/office/drawing/2014/main" id="{565A4B74-C056-482F-A691-0C8F9753AA51}"/>
              </a:ext>
            </a:extLst>
          </p:cNvPr>
          <p:cNvSpPr txBox="1">
            <a:spLocks/>
          </p:cNvSpPr>
          <p:nvPr/>
        </p:nvSpPr>
        <p:spPr>
          <a:xfrm>
            <a:off x="1674593" y="3649351"/>
            <a:ext cx="8746416" cy="1334964"/>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cs typeface="Calibri"/>
              </a:rPr>
              <a:t>November 4, 2025</a:t>
            </a:r>
          </a:p>
        </p:txBody>
      </p:sp>
    </p:spTree>
    <p:extLst>
      <p:ext uri="{BB962C8B-B14F-4D97-AF65-F5344CB8AC3E}">
        <p14:creationId xmlns:p14="http://schemas.microsoft.com/office/powerpoint/2010/main" val="249731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Visual Resources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367246" cy="4703254"/>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Glare modeling indicates no glare will be generated at any of 12 key observation points</a:t>
            </a:r>
          </a:p>
          <a:p>
            <a:r>
              <a:rPr lang="en-US" dirty="0">
                <a:solidFill>
                  <a:schemeClr val="bg1"/>
                </a:solidFill>
              </a:rPr>
              <a:t>Visual simulations were prepared for four locations around the Project:</a:t>
            </a:r>
          </a:p>
          <a:p>
            <a:endParaRPr lang="en-US" sz="2400" dirty="0"/>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pic>
        <p:nvPicPr>
          <p:cNvPr id="3" name="Picture 2" descr="A map of a desert&#10;&#10;AI-generated content may be incorrect.">
            <a:extLst>
              <a:ext uri="{FF2B5EF4-FFF2-40B4-BE49-F238E27FC236}">
                <a16:creationId xmlns:a16="http://schemas.microsoft.com/office/drawing/2014/main" id="{A99DEDA8-7297-FF6E-AD85-C7E350CADDC4}"/>
              </a:ext>
            </a:extLst>
          </p:cNvPr>
          <p:cNvPicPr>
            <a:picLocks noChangeAspect="1"/>
          </p:cNvPicPr>
          <p:nvPr/>
        </p:nvPicPr>
        <p:blipFill>
          <a:blip r:embed="rId5"/>
          <a:stretch>
            <a:fillRect/>
          </a:stretch>
        </p:blipFill>
        <p:spPr>
          <a:xfrm>
            <a:off x="542341" y="2691425"/>
            <a:ext cx="2606468" cy="2987189"/>
          </a:xfrm>
          <a:prstGeom prst="rect">
            <a:avLst/>
          </a:prstGeom>
        </p:spPr>
      </p:pic>
      <p:pic>
        <p:nvPicPr>
          <p:cNvPr id="10" name="Picture 9" descr="A map of a desert&#10;&#10;AI-generated content may be incorrect.">
            <a:extLst>
              <a:ext uri="{FF2B5EF4-FFF2-40B4-BE49-F238E27FC236}">
                <a16:creationId xmlns:a16="http://schemas.microsoft.com/office/drawing/2014/main" id="{A6BA5FB6-3F43-442D-891D-E5EF2FD0531A}"/>
              </a:ext>
            </a:extLst>
          </p:cNvPr>
          <p:cNvPicPr>
            <a:picLocks noChangeAspect="1"/>
          </p:cNvPicPr>
          <p:nvPr/>
        </p:nvPicPr>
        <p:blipFill>
          <a:blip r:embed="rId6"/>
          <a:stretch>
            <a:fillRect/>
          </a:stretch>
        </p:blipFill>
        <p:spPr>
          <a:xfrm>
            <a:off x="3323596" y="2691424"/>
            <a:ext cx="2561861" cy="2987189"/>
          </a:xfrm>
          <a:prstGeom prst="rect">
            <a:avLst/>
          </a:prstGeom>
        </p:spPr>
      </p:pic>
      <p:pic>
        <p:nvPicPr>
          <p:cNvPr id="12" name="Picture 11" descr="A map of a desert area&#10;&#10;AI-generated content may be incorrect.">
            <a:extLst>
              <a:ext uri="{FF2B5EF4-FFF2-40B4-BE49-F238E27FC236}">
                <a16:creationId xmlns:a16="http://schemas.microsoft.com/office/drawing/2014/main" id="{81215053-810B-8CD6-F287-962B5935EB0F}"/>
              </a:ext>
            </a:extLst>
          </p:cNvPr>
          <p:cNvPicPr>
            <a:picLocks noChangeAspect="1"/>
          </p:cNvPicPr>
          <p:nvPr/>
        </p:nvPicPr>
        <p:blipFill>
          <a:blip r:embed="rId7"/>
          <a:stretch>
            <a:fillRect/>
          </a:stretch>
        </p:blipFill>
        <p:spPr>
          <a:xfrm>
            <a:off x="6060244" y="2708270"/>
            <a:ext cx="2625104" cy="2987188"/>
          </a:xfrm>
          <a:prstGeom prst="rect">
            <a:avLst/>
          </a:prstGeom>
        </p:spPr>
      </p:pic>
      <p:pic>
        <p:nvPicPr>
          <p:cNvPr id="14" name="Picture 13" descr="A map of a desert&#10;&#10;AI-generated content may be incorrect.">
            <a:extLst>
              <a:ext uri="{FF2B5EF4-FFF2-40B4-BE49-F238E27FC236}">
                <a16:creationId xmlns:a16="http://schemas.microsoft.com/office/drawing/2014/main" id="{73C0D954-D3A8-17DA-1D27-2129B2C443B4}"/>
              </a:ext>
            </a:extLst>
          </p:cNvPr>
          <p:cNvPicPr>
            <a:picLocks noChangeAspect="1"/>
          </p:cNvPicPr>
          <p:nvPr/>
        </p:nvPicPr>
        <p:blipFill>
          <a:blip r:embed="rId8"/>
          <a:stretch>
            <a:fillRect/>
          </a:stretch>
        </p:blipFill>
        <p:spPr>
          <a:xfrm>
            <a:off x="8860135" y="2725115"/>
            <a:ext cx="2567085" cy="2970343"/>
          </a:xfrm>
          <a:prstGeom prst="rect">
            <a:avLst/>
          </a:prstGeom>
        </p:spPr>
      </p:pic>
    </p:spTree>
    <p:extLst>
      <p:ext uri="{BB962C8B-B14F-4D97-AF65-F5344CB8AC3E}">
        <p14:creationId xmlns:p14="http://schemas.microsoft.com/office/powerpoint/2010/main" val="27021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with a river in the middle&#10;&#10;AI-generated content may be incorrect.">
            <a:extLst>
              <a:ext uri="{FF2B5EF4-FFF2-40B4-BE49-F238E27FC236}">
                <a16:creationId xmlns:a16="http://schemas.microsoft.com/office/drawing/2014/main" id="{B31A8320-B1ED-E0A1-5628-B36DC8FC978E}"/>
              </a:ext>
            </a:extLst>
          </p:cNvPr>
          <p:cNvPicPr>
            <a:picLocks noChangeAspect="1"/>
          </p:cNvPicPr>
          <p:nvPr/>
        </p:nvPicPr>
        <p:blipFill>
          <a:blip r:embed="rId2"/>
          <a:stretch>
            <a:fillRect/>
          </a:stretch>
        </p:blipFill>
        <p:spPr>
          <a:xfrm>
            <a:off x="766141" y="0"/>
            <a:ext cx="10659718" cy="6858000"/>
          </a:xfrm>
          <a:prstGeom prst="rect">
            <a:avLst/>
          </a:prstGeom>
        </p:spPr>
      </p:pic>
    </p:spTree>
    <p:extLst>
      <p:ext uri="{BB962C8B-B14F-4D97-AF65-F5344CB8AC3E}">
        <p14:creationId xmlns:p14="http://schemas.microsoft.com/office/powerpoint/2010/main" val="106507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esert landscape with a blue sky and a few trees&#10;&#10;AI-generated content may be incorrect.">
            <a:extLst>
              <a:ext uri="{FF2B5EF4-FFF2-40B4-BE49-F238E27FC236}">
                <a16:creationId xmlns:a16="http://schemas.microsoft.com/office/drawing/2014/main" id="{A04B302E-EBCE-A633-1242-AB41662A4683}"/>
              </a:ext>
            </a:extLst>
          </p:cNvPr>
          <p:cNvPicPr>
            <a:picLocks noChangeAspect="1"/>
          </p:cNvPicPr>
          <p:nvPr/>
        </p:nvPicPr>
        <p:blipFill>
          <a:blip r:embed="rId2"/>
          <a:stretch>
            <a:fillRect/>
          </a:stretch>
        </p:blipFill>
        <p:spPr>
          <a:xfrm>
            <a:off x="793875" y="0"/>
            <a:ext cx="10604250" cy="6858000"/>
          </a:xfrm>
          <a:prstGeom prst="rect">
            <a:avLst/>
          </a:prstGeom>
        </p:spPr>
      </p:pic>
    </p:spTree>
    <p:extLst>
      <p:ext uri="{BB962C8B-B14F-4D97-AF65-F5344CB8AC3E}">
        <p14:creationId xmlns:p14="http://schemas.microsoft.com/office/powerpoint/2010/main" val="269039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road with bushes and bushes in the distance&#10;&#10;AI-generated content may be incorrect.">
            <a:extLst>
              <a:ext uri="{FF2B5EF4-FFF2-40B4-BE49-F238E27FC236}">
                <a16:creationId xmlns:a16="http://schemas.microsoft.com/office/drawing/2014/main" id="{CE4975CD-2C46-E62E-702B-A1AC80D51A5D}"/>
              </a:ext>
            </a:extLst>
          </p:cNvPr>
          <p:cNvPicPr>
            <a:picLocks noChangeAspect="1"/>
          </p:cNvPicPr>
          <p:nvPr/>
        </p:nvPicPr>
        <p:blipFill>
          <a:blip r:embed="rId2"/>
          <a:stretch>
            <a:fillRect/>
          </a:stretch>
        </p:blipFill>
        <p:spPr>
          <a:xfrm>
            <a:off x="771403" y="0"/>
            <a:ext cx="10649194" cy="6858000"/>
          </a:xfrm>
          <a:prstGeom prst="rect">
            <a:avLst/>
          </a:prstGeom>
        </p:spPr>
      </p:pic>
    </p:spTree>
    <p:extLst>
      <p:ext uri="{BB962C8B-B14F-4D97-AF65-F5344CB8AC3E}">
        <p14:creationId xmlns:p14="http://schemas.microsoft.com/office/powerpoint/2010/main" val="90710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a dirt road and a mountain in the background&#10;&#10;AI-generated content may be incorrect.">
            <a:extLst>
              <a:ext uri="{FF2B5EF4-FFF2-40B4-BE49-F238E27FC236}">
                <a16:creationId xmlns:a16="http://schemas.microsoft.com/office/drawing/2014/main" id="{52D8BD70-7365-97EE-4DCF-11EF869BFFB0}"/>
              </a:ext>
            </a:extLst>
          </p:cNvPr>
          <p:cNvPicPr>
            <a:picLocks noChangeAspect="1"/>
          </p:cNvPicPr>
          <p:nvPr/>
        </p:nvPicPr>
        <p:blipFill>
          <a:blip r:embed="rId2"/>
          <a:stretch>
            <a:fillRect/>
          </a:stretch>
        </p:blipFill>
        <p:spPr>
          <a:xfrm>
            <a:off x="766141" y="0"/>
            <a:ext cx="10659718" cy="6858000"/>
          </a:xfrm>
          <a:prstGeom prst="rect">
            <a:avLst/>
          </a:prstGeom>
        </p:spPr>
      </p:pic>
    </p:spTree>
    <p:extLst>
      <p:ext uri="{BB962C8B-B14F-4D97-AF65-F5344CB8AC3E}">
        <p14:creationId xmlns:p14="http://schemas.microsoft.com/office/powerpoint/2010/main" val="176269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Environmental Resources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pPr>
            <a:r>
              <a:rPr lang="en-US" sz="2400" dirty="0">
                <a:solidFill>
                  <a:schemeClr val="bg1"/>
                </a:solidFill>
              </a:rPr>
              <a:t>Desert tortoise surveys conducted in 2020, 2024, and 2025; the site has lower quality habitat for tortoise than other areas in the vicinity</a:t>
            </a:r>
          </a:p>
          <a:p>
            <a:pPr>
              <a:lnSpc>
                <a:spcPct val="110000"/>
              </a:lnSpc>
              <a:spcBef>
                <a:spcPts val="0"/>
              </a:spcBef>
              <a:spcAft>
                <a:spcPts val="1200"/>
              </a:spcAft>
            </a:pPr>
            <a:r>
              <a:rPr lang="en-US" sz="2400" dirty="0">
                <a:solidFill>
                  <a:schemeClr val="bg1"/>
                </a:solidFill>
              </a:rPr>
              <a:t>Plant surveys were conducted in spring and fall 2025; none of the plants detected are federally- or state-listed as threatened or endangered. Applicant is coordinating with CA Fish &amp; Wildlife and Inyo County to incorporate results into the CEQA document</a:t>
            </a:r>
          </a:p>
          <a:p>
            <a:pPr>
              <a:lnSpc>
                <a:spcPct val="110000"/>
              </a:lnSpc>
              <a:spcBef>
                <a:spcPts val="0"/>
              </a:spcBef>
              <a:spcAft>
                <a:spcPts val="1200"/>
              </a:spcAft>
            </a:pPr>
            <a:r>
              <a:rPr lang="en-US" sz="2400" dirty="0">
                <a:solidFill>
                  <a:schemeClr val="bg1"/>
                </a:solidFill>
              </a:rPr>
              <a:t>A Class III Cultural Resources Inventory was conducted in 2025 and will help inform design; the Old Spanish Trail historic feature is not located within or adjacent to the site</a:t>
            </a:r>
          </a:p>
          <a:p>
            <a:pPr>
              <a:lnSpc>
                <a:spcPct val="110000"/>
              </a:lnSpc>
              <a:spcBef>
                <a:spcPts val="0"/>
              </a:spcBef>
              <a:spcAft>
                <a:spcPts val="1200"/>
              </a:spcAft>
            </a:pPr>
            <a:r>
              <a:rPr lang="en-US" sz="2400" dirty="0">
                <a:solidFill>
                  <a:schemeClr val="bg1"/>
                </a:solidFill>
              </a:rPr>
              <a:t>Previous hydrologic study indicated there is adequate groundwater for the Project’s construction and operational needs, and drawdown to the aquifer would not occur at either nearby private domestic wells or Stump Spring</a:t>
            </a:r>
          </a:p>
          <a:p>
            <a:endParaRPr lang="en-US" sz="2400" dirty="0"/>
          </a:p>
          <a:p>
            <a:endParaRPr lang="en-US" sz="2400" dirty="0"/>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20237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16" y="0"/>
            <a:ext cx="12193838" cy="62116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04148" cy="3996083"/>
          </a:xfrm>
          <a:prstGeom prst="rect">
            <a:avLst/>
          </a:prstGeom>
          <a:solidFill>
            <a:srgbClr val="00B0F0"/>
          </a:solidFill>
        </p:spPr>
      </p:pic>
      <p:sp>
        <p:nvSpPr>
          <p:cNvPr id="11" name="Rectangle 10"/>
          <p:cNvSpPr/>
          <p:nvPr/>
        </p:nvSpPr>
        <p:spPr>
          <a:xfrm>
            <a:off x="3552074" y="0"/>
            <a:ext cx="3898593" cy="43654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flipH="1">
            <a:off x="24859" y="14377"/>
            <a:ext cx="3553491" cy="3996082"/>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3670DD-F579-4233-B622-95D04A300286}"/>
              </a:ext>
            </a:extLst>
          </p:cNvPr>
          <p:cNvSpPr txBox="1"/>
          <p:nvPr/>
        </p:nvSpPr>
        <p:spPr>
          <a:xfrm>
            <a:off x="-50594" y="2721114"/>
            <a:ext cx="12289240" cy="707886"/>
          </a:xfrm>
          <a:prstGeom prst="rect">
            <a:avLst/>
          </a:prstGeom>
          <a:noFill/>
        </p:spPr>
        <p:txBody>
          <a:bodyPr wrap="square" rtlCol="0">
            <a:spAutoFit/>
          </a:bodyPr>
          <a:lstStyle/>
          <a:p>
            <a:pPr algn="ctr"/>
            <a:r>
              <a:rPr lang="en-US" sz="4000" b="1" dirty="0">
                <a:solidFill>
                  <a:schemeClr val="bg1"/>
                </a:solidFill>
              </a:rPr>
              <a:t>Thank you!</a:t>
            </a:r>
          </a:p>
        </p:txBody>
      </p:sp>
      <p:sp>
        <p:nvSpPr>
          <p:cNvPr id="12" name="TextBox 11">
            <a:extLst>
              <a:ext uri="{FF2B5EF4-FFF2-40B4-BE49-F238E27FC236}">
                <a16:creationId xmlns:a16="http://schemas.microsoft.com/office/drawing/2014/main" id="{B0C1C96A-3B5A-4387-9CAA-77D7D4F13DA4}"/>
              </a:ext>
            </a:extLst>
          </p:cNvPr>
          <p:cNvSpPr txBox="1"/>
          <p:nvPr/>
        </p:nvSpPr>
        <p:spPr>
          <a:xfrm>
            <a:off x="0" y="62116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pic>
        <p:nvPicPr>
          <p:cNvPr id="13" name="Picture 12">
            <a:extLst>
              <a:ext uri="{FF2B5EF4-FFF2-40B4-BE49-F238E27FC236}">
                <a16:creationId xmlns:a16="http://schemas.microsoft.com/office/drawing/2014/main" id="{D7FAB472-685F-48BF-9C9F-A568481D99E2}"/>
              </a:ext>
            </a:extLst>
          </p:cNvPr>
          <p:cNvPicPr>
            <a:picLocks noChangeAspect="1"/>
          </p:cNvPicPr>
          <p:nvPr/>
        </p:nvPicPr>
        <p:blipFill rotWithShape="1">
          <a:blip r:embed="rId4"/>
          <a:srcRect t="87609"/>
          <a:stretch/>
        </p:blipFill>
        <p:spPr>
          <a:xfrm>
            <a:off x="-3946" y="6742374"/>
            <a:ext cx="12195945" cy="134323"/>
          </a:xfrm>
          <a:prstGeom prst="rect">
            <a:avLst/>
          </a:prstGeom>
        </p:spPr>
      </p:pic>
    </p:spTree>
    <p:extLst>
      <p:ext uri="{BB962C8B-B14F-4D97-AF65-F5344CB8AC3E}">
        <p14:creationId xmlns:p14="http://schemas.microsoft.com/office/powerpoint/2010/main" val="406197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rPr>
              <a:t>About 174 Power Global, Bonanza Peak Solar, LLC</a:t>
            </a:r>
            <a:endParaRPr lang="en-US" sz="3200" b="1" dirty="0">
              <a:solidFill>
                <a:srgbClr val="00B0F0"/>
              </a:solidFill>
              <a:latin typeface="+mn-lt"/>
              <a:cs typeface="Calibri"/>
            </a:endParaRP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800"/>
              </a:spcBef>
            </a:pPr>
            <a:r>
              <a:rPr lang="en-US" sz="8800" dirty="0">
                <a:solidFill>
                  <a:schemeClr val="bg1"/>
                </a:solidFill>
              </a:rPr>
              <a:t>Over 2 GW of projects in construction or operation</a:t>
            </a:r>
          </a:p>
          <a:p>
            <a:pPr>
              <a:lnSpc>
                <a:spcPct val="120000"/>
              </a:lnSpc>
              <a:spcBef>
                <a:spcPts val="1800"/>
              </a:spcBef>
            </a:pPr>
            <a:r>
              <a:rPr lang="en-US" sz="8800" dirty="0">
                <a:solidFill>
                  <a:schemeClr val="bg1"/>
                </a:solidFill>
              </a:rPr>
              <a:t>14 years of experience in North American utility-scale photovoltaic (PV) project development</a:t>
            </a:r>
          </a:p>
          <a:p>
            <a:pPr>
              <a:lnSpc>
                <a:spcPct val="120000"/>
              </a:lnSpc>
              <a:spcBef>
                <a:spcPts val="1800"/>
              </a:spcBef>
            </a:pPr>
            <a:r>
              <a:rPr lang="en-US" sz="8800" dirty="0">
                <a:solidFill>
                  <a:schemeClr val="bg1"/>
                </a:solidFill>
              </a:rPr>
              <a:t>Currently developing over 10,000 MW of solar PV projects, including some of the largest projects in North America</a:t>
            </a:r>
          </a:p>
          <a:p>
            <a:pPr>
              <a:lnSpc>
                <a:spcPct val="120000"/>
              </a:lnSpc>
              <a:spcBef>
                <a:spcPts val="1800"/>
              </a:spcBef>
            </a:pPr>
            <a:r>
              <a:rPr lang="en-US" sz="8800" dirty="0">
                <a:solidFill>
                  <a:schemeClr val="bg1"/>
                </a:solidFill>
              </a:rPr>
              <a:t>Headquartered in Irvine, California and Houston, Texas</a:t>
            </a:r>
          </a:p>
          <a:p>
            <a:pPr marL="0" indent="0">
              <a:buNone/>
            </a:pPr>
            <a:endParaRPr lang="en-US" sz="2600" dirty="0"/>
          </a:p>
          <a:p>
            <a:pPr marL="0" indent="0">
              <a:buNone/>
            </a:pPr>
            <a:endParaRPr lang="en-US" sz="2400" dirty="0"/>
          </a:p>
          <a:p>
            <a:endParaRPr lang="en-US" sz="2400" dirty="0"/>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26246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232BE6-1585-4C41-BE33-1B365B743F1A}"/>
              </a:ext>
            </a:extLst>
          </p:cNvPr>
          <p:cNvPicPr>
            <a:picLocks noChangeAspect="1"/>
          </p:cNvPicPr>
          <p:nvPr/>
        </p:nvPicPr>
        <p:blipFill rotWithShape="1">
          <a:blip r:embed="rId3"/>
          <a:srcRect t="87609"/>
          <a:stretch/>
        </p:blipFill>
        <p:spPr>
          <a:xfrm>
            <a:off x="-3946" y="6742374"/>
            <a:ext cx="12195945" cy="134323"/>
          </a:xfrm>
          <a:prstGeom prst="rect">
            <a:avLst/>
          </a:prstGeom>
        </p:spPr>
      </p:pic>
      <p:sp>
        <p:nvSpPr>
          <p:cNvPr id="9" name="Title 1">
            <a:extLst>
              <a:ext uri="{FF2B5EF4-FFF2-40B4-BE49-F238E27FC236}">
                <a16:creationId xmlns:a16="http://schemas.microsoft.com/office/drawing/2014/main" id="{9F27ECC6-1A90-49D5-8858-32309A831E6C}"/>
              </a:ext>
            </a:extLst>
          </p:cNvPr>
          <p:cNvSpPr txBox="1">
            <a:spLocks/>
          </p:cNvSpPr>
          <p:nvPr/>
        </p:nvSpPr>
        <p:spPr>
          <a:xfrm>
            <a:off x="2362201" y="369870"/>
            <a:ext cx="7596883" cy="10275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rPr>
              <a:t>Project Overview</a:t>
            </a:r>
            <a:endParaRPr lang="en-US" sz="3200" b="1" dirty="0">
              <a:solidFill>
                <a:srgbClr val="00B0F0"/>
              </a:solidFill>
              <a:latin typeface="+mn-lt"/>
              <a:cs typeface="Calibri"/>
            </a:endParaRPr>
          </a:p>
        </p:txBody>
      </p:sp>
      <p:sp>
        <p:nvSpPr>
          <p:cNvPr id="4" name="Rectangle 3">
            <a:extLst>
              <a:ext uri="{FF2B5EF4-FFF2-40B4-BE49-F238E27FC236}">
                <a16:creationId xmlns:a16="http://schemas.microsoft.com/office/drawing/2014/main" id="{14D60738-929B-489D-9CD8-8196FB33C598}"/>
              </a:ext>
            </a:extLst>
          </p:cNvPr>
          <p:cNvSpPr/>
          <p:nvPr/>
        </p:nvSpPr>
        <p:spPr>
          <a:xfrm>
            <a:off x="120473" y="1113633"/>
            <a:ext cx="6440493" cy="5516895"/>
          </a:xfrm>
          <a:prstGeom prst="rect">
            <a:avLst/>
          </a:prstGeom>
          <a:solidFill>
            <a:srgbClr val="00B0F0"/>
          </a:solidFill>
        </p:spPr>
        <p:txBody>
          <a:bodyPr wrap="square" lIns="91440" tIns="45720" rIns="91440" bIns="45720" anchor="t">
            <a:spAutoFit/>
          </a:bodyPr>
          <a:lstStyle/>
          <a:p>
            <a:pPr>
              <a:spcAft>
                <a:spcPts val="1200"/>
              </a:spcAft>
            </a:pPr>
            <a:r>
              <a:rPr lang="en-US" sz="2150" b="0" u="sng" dirty="0">
                <a:solidFill>
                  <a:schemeClr val="bg1"/>
                </a:solidFill>
              </a:rPr>
              <a:t>Overview</a:t>
            </a:r>
            <a:r>
              <a:rPr lang="en-US" sz="2150" b="0" dirty="0">
                <a:solidFill>
                  <a:schemeClr val="bg1"/>
                </a:solidFill>
              </a:rPr>
              <a:t>: U</a:t>
            </a:r>
            <a:r>
              <a:rPr lang="en-US" sz="2150" dirty="0">
                <a:solidFill>
                  <a:schemeClr val="bg1"/>
                </a:solidFill>
              </a:rPr>
              <a:t>p to 500 MW solar PV power </a:t>
            </a:r>
            <a:r>
              <a:rPr lang="en-US" sz="2150" b="0" dirty="0">
                <a:solidFill>
                  <a:schemeClr val="bg1"/>
                </a:solidFill>
              </a:rPr>
              <a:t>on up to 2,400 acres of privately-owned land in Inyo County’s Charleston View Solar Energy Development </a:t>
            </a:r>
            <a:r>
              <a:rPr lang="en-US" sz="2150" dirty="0">
                <a:solidFill>
                  <a:schemeClr val="bg1"/>
                </a:solidFill>
              </a:rPr>
              <a:t>Area</a:t>
            </a:r>
            <a:r>
              <a:rPr lang="en-US" sz="2150" b="0" dirty="0">
                <a:solidFill>
                  <a:schemeClr val="bg1"/>
                </a:solidFill>
              </a:rPr>
              <a:t> (SEDA)</a:t>
            </a:r>
          </a:p>
          <a:p>
            <a:pPr>
              <a:spcAft>
                <a:spcPts val="1200"/>
              </a:spcAft>
            </a:pPr>
            <a:r>
              <a:rPr lang="en-US" sz="2150" u="sng" dirty="0">
                <a:solidFill>
                  <a:schemeClr val="bg1"/>
                </a:solidFill>
              </a:rPr>
              <a:t>Point of Grid Interconnection: </a:t>
            </a:r>
            <a:r>
              <a:rPr lang="en-US" sz="21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Trout Canyon switchyard in Nevada via a new 9-mile transmission line on BLM land</a:t>
            </a:r>
          </a:p>
          <a:p>
            <a:pPr>
              <a:spcAft>
                <a:spcPts val="1200"/>
              </a:spcAft>
            </a:pPr>
            <a:r>
              <a:rPr lang="en-US" sz="2150"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Access:</a:t>
            </a:r>
            <a:r>
              <a:rPr lang="en-US" sz="21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150" dirty="0">
                <a:solidFill>
                  <a:schemeClr val="bg1"/>
                </a:solidFill>
                <a:latin typeface="Calibri" panose="020F0502020204030204" pitchFamily="34" charset="0"/>
                <a:ea typeface="Calibri" panose="020F0502020204030204" pitchFamily="34" charset="0"/>
                <a:cs typeface="Arial" panose="020B0604020202020204" pitchFamily="34" charset="0"/>
              </a:rPr>
              <a:t>C</a:t>
            </a:r>
            <a:r>
              <a:rPr lang="en-US" sz="2150" dirty="0">
                <a:solidFill>
                  <a:schemeClr val="bg1"/>
                </a:solidFill>
                <a:effectLst/>
                <a:latin typeface="Calibri" panose="020F0502020204030204" pitchFamily="34" charset="0"/>
                <a:ea typeface="Calibri" panose="020F0502020204030204" pitchFamily="34" charset="0"/>
                <a:cs typeface="Arial" panose="020B0604020202020204" pitchFamily="34" charset="0"/>
              </a:rPr>
              <a:t>onstruction </a:t>
            </a:r>
            <a:r>
              <a:rPr lang="en-US" sz="2150" dirty="0">
                <a:solidFill>
                  <a:schemeClr val="bg1"/>
                </a:solidFill>
                <a:latin typeface="Calibri" panose="020F0502020204030204" pitchFamily="34" charset="0"/>
                <a:ea typeface="Calibri" panose="020F0502020204030204" pitchFamily="34" charset="0"/>
                <a:cs typeface="Arial" panose="020B0604020202020204" pitchFamily="34" charset="0"/>
              </a:rPr>
              <a:t>access </a:t>
            </a:r>
            <a:r>
              <a:rPr lang="en-US" sz="2150" dirty="0">
                <a:solidFill>
                  <a:schemeClr val="bg1"/>
                </a:solidFill>
                <a:effectLst/>
                <a:latin typeface="Calibri" panose="020F0502020204030204" pitchFamily="34" charset="0"/>
                <a:ea typeface="Calibri" panose="020F0502020204030204" pitchFamily="34" charset="0"/>
                <a:cs typeface="Arial" panose="020B0604020202020204" pitchFamily="34" charset="0"/>
              </a:rPr>
              <a:t>from Nevada Route 160 to Tecopa Road</a:t>
            </a:r>
            <a:r>
              <a:rPr lang="en-US" sz="2150" dirty="0">
                <a:solidFill>
                  <a:schemeClr val="bg1"/>
                </a:solidFill>
                <a:latin typeface="Calibri" panose="020F0502020204030204" pitchFamily="34" charset="0"/>
                <a:ea typeface="Calibri" panose="020F0502020204030204" pitchFamily="34" charset="0"/>
                <a:cs typeface="Arial" panose="020B0604020202020204" pitchFamily="34" charset="0"/>
              </a:rPr>
              <a:t>/</a:t>
            </a:r>
            <a:r>
              <a:rPr lang="en-US" sz="2150" dirty="0">
                <a:solidFill>
                  <a:schemeClr val="bg1"/>
                </a:solidFill>
                <a:effectLst/>
                <a:latin typeface="Calibri" panose="020F0502020204030204" pitchFamily="34" charset="0"/>
                <a:ea typeface="Calibri" panose="020F0502020204030204" pitchFamily="34" charset="0"/>
                <a:cs typeface="Arial" panose="020B0604020202020204" pitchFamily="34" charset="0"/>
              </a:rPr>
              <a:t>Old Spanish Trail Highway. Traffic will then turn north onto Zircon Street which will be improved to support construction traffic. This route will also be used </a:t>
            </a:r>
            <a:r>
              <a:rPr lang="en-US" sz="2150" dirty="0">
                <a:solidFill>
                  <a:schemeClr val="bg1"/>
                </a:solidFill>
                <a:latin typeface="Calibri" panose="020F0502020204030204" pitchFamily="34" charset="0"/>
                <a:ea typeface="Calibri" panose="020F0502020204030204" pitchFamily="34" charset="0"/>
                <a:cs typeface="Arial" panose="020B0604020202020204" pitchFamily="34" charset="0"/>
              </a:rPr>
              <a:t>once the Project is operational</a:t>
            </a:r>
            <a:r>
              <a:rPr lang="en-US" sz="215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a:spcAft>
                <a:spcPts val="1200"/>
              </a:spcAft>
            </a:pPr>
            <a:r>
              <a:rPr lang="en-US" sz="2150" u="sng" dirty="0">
                <a:solidFill>
                  <a:schemeClr val="bg1"/>
                </a:solidFill>
              </a:rPr>
              <a:t>Timeline:</a:t>
            </a:r>
            <a:r>
              <a:rPr lang="en-US" sz="2150" dirty="0">
                <a:solidFill>
                  <a:schemeClr val="bg1"/>
                </a:solidFill>
              </a:rPr>
              <a:t> County permit application submitted in July 2024. Followed by ~ 12 - 18 month CEQA analysis. Targeting </a:t>
            </a:r>
            <a:r>
              <a:rPr lang="en-US" sz="2150" b="0" dirty="0">
                <a:solidFill>
                  <a:schemeClr val="bg1"/>
                </a:solidFill>
              </a:rPr>
              <a:t>Q1 of 2027 construction start and complete in approximately </a:t>
            </a:r>
            <a:r>
              <a:rPr lang="en-US" sz="2150" dirty="0">
                <a:solidFill>
                  <a:schemeClr val="bg1"/>
                </a:solidFill>
              </a:rPr>
              <a:t>18 </a:t>
            </a:r>
            <a:r>
              <a:rPr lang="en-US" sz="2150" b="0" dirty="0">
                <a:solidFill>
                  <a:schemeClr val="bg1"/>
                </a:solidFill>
              </a:rPr>
              <a:t>months, in one or more phases</a:t>
            </a:r>
          </a:p>
        </p:txBody>
      </p:sp>
      <p:pic>
        <p:nvPicPr>
          <p:cNvPr id="15" name="Picture 14" descr="A close up of a sign&#10;&#10;Description automatically generated">
            <a:extLst>
              <a:ext uri="{FF2B5EF4-FFF2-40B4-BE49-F238E27FC236}">
                <a16:creationId xmlns:a16="http://schemas.microsoft.com/office/drawing/2014/main" id="{92B8E0A2-E10B-4369-9C23-DEA265FB0C3C}"/>
              </a:ext>
            </a:extLst>
          </p:cNvPr>
          <p:cNvPicPr>
            <a:picLocks noChangeAspect="1"/>
          </p:cNvPicPr>
          <p:nvPr/>
        </p:nvPicPr>
        <p:blipFill>
          <a:blip r:embed="rId4"/>
          <a:stretch>
            <a:fillRect/>
          </a:stretch>
        </p:blipFill>
        <p:spPr>
          <a:xfrm>
            <a:off x="249758" y="227472"/>
            <a:ext cx="2123201" cy="639243"/>
          </a:xfrm>
          <a:prstGeom prst="rect">
            <a:avLst/>
          </a:prstGeom>
        </p:spPr>
      </p:pic>
      <p:pic>
        <p:nvPicPr>
          <p:cNvPr id="3" name="Picture 2" descr="A map of a solar energy development area&#10;&#10;Description automatically generated">
            <a:extLst>
              <a:ext uri="{FF2B5EF4-FFF2-40B4-BE49-F238E27FC236}">
                <a16:creationId xmlns:a16="http://schemas.microsoft.com/office/drawing/2014/main" id="{E20216AC-E9D7-DFA2-22E6-F4904F65BB5F}"/>
              </a:ext>
            </a:extLst>
          </p:cNvPr>
          <p:cNvPicPr>
            <a:picLocks noChangeAspect="1"/>
          </p:cNvPicPr>
          <p:nvPr/>
        </p:nvPicPr>
        <p:blipFill>
          <a:blip r:embed="rId5"/>
          <a:stretch>
            <a:fillRect/>
          </a:stretch>
        </p:blipFill>
        <p:spPr>
          <a:xfrm>
            <a:off x="6683247" y="1186623"/>
            <a:ext cx="5388280" cy="5459676"/>
          </a:xfrm>
          <a:prstGeom prst="rect">
            <a:avLst/>
          </a:prstGeom>
        </p:spPr>
      </p:pic>
    </p:spTree>
    <p:extLst>
      <p:ext uri="{BB962C8B-B14F-4D97-AF65-F5344CB8AC3E}">
        <p14:creationId xmlns:p14="http://schemas.microsoft.com/office/powerpoint/2010/main" val="34014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Project Update</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endParaRPr lang="en-US" sz="2400" dirty="0">
              <a:solidFill>
                <a:schemeClr val="bg1"/>
              </a:solidFill>
            </a:endParaRPr>
          </a:p>
          <a:p>
            <a:r>
              <a:rPr lang="en-US" sz="3200" dirty="0">
                <a:solidFill>
                  <a:schemeClr val="bg1"/>
                </a:solidFill>
              </a:rPr>
              <a:t>Through outreach and County coordination, we learned that the battery energy storage system (BESS) originally proposed as part of the Project had led to concerns about potential fire safety related to a BESS</a:t>
            </a:r>
          </a:p>
          <a:p>
            <a:r>
              <a:rPr lang="en-US" sz="3200" dirty="0">
                <a:solidFill>
                  <a:schemeClr val="bg1"/>
                </a:solidFill>
              </a:rPr>
              <a:t>To strengthen community and County confidence in the Project, the BESS was removed and is no longer proposed</a:t>
            </a:r>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166743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69"/>
            <a:ext cx="7596883" cy="67163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B0F0"/>
                </a:solidFill>
                <a:latin typeface="+mn-lt"/>
                <a:cs typeface="Calibri"/>
              </a:rPr>
              <a:t>Charleston View SEDA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109715" y="1136073"/>
            <a:ext cx="6543012" cy="5066296"/>
          </a:xfrm>
          <a:prstGeom prst="rect">
            <a:avLst/>
          </a:prstGeom>
          <a:solidFill>
            <a:srgbClr val="00B0F0"/>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3200" kern="0" dirty="0">
                <a:solidFill>
                  <a:schemeClr val="bg1"/>
                </a:solidFill>
                <a:ea typeface="Geneva"/>
                <a:cs typeface="Geneva"/>
              </a:rPr>
              <a:t>The </a:t>
            </a:r>
            <a:r>
              <a:rPr lang="en-US" sz="3200" kern="0" dirty="0">
                <a:solidFill>
                  <a:schemeClr val="bg1"/>
                </a:solidFill>
                <a:effectLst/>
                <a:ea typeface="Geneva"/>
                <a:cs typeface="Geneva"/>
              </a:rPr>
              <a:t>Charleston</a:t>
            </a:r>
            <a:r>
              <a:rPr lang="en-US" sz="3200" kern="0" spc="-35" dirty="0">
                <a:solidFill>
                  <a:schemeClr val="bg1"/>
                </a:solidFill>
                <a:effectLst/>
                <a:ea typeface="Geneva"/>
                <a:cs typeface="Geneva"/>
              </a:rPr>
              <a:t> </a:t>
            </a:r>
            <a:r>
              <a:rPr lang="en-US" sz="3200" kern="0" dirty="0">
                <a:solidFill>
                  <a:schemeClr val="bg1"/>
                </a:solidFill>
                <a:effectLst/>
                <a:ea typeface="Geneva"/>
                <a:cs typeface="Geneva"/>
              </a:rPr>
              <a:t>View</a:t>
            </a:r>
            <a:r>
              <a:rPr lang="en-US" sz="3200" kern="0" spc="-70" dirty="0">
                <a:solidFill>
                  <a:schemeClr val="bg1"/>
                </a:solidFill>
                <a:effectLst/>
                <a:ea typeface="Geneva"/>
                <a:cs typeface="Geneva"/>
              </a:rPr>
              <a:t> </a:t>
            </a:r>
            <a:r>
              <a:rPr lang="en-US" sz="3200" kern="0" dirty="0">
                <a:solidFill>
                  <a:schemeClr val="bg1"/>
                </a:solidFill>
                <a:effectLst/>
                <a:ea typeface="Geneva"/>
                <a:cs typeface="Geneva"/>
              </a:rPr>
              <a:t>SEDA is an unincorporated</a:t>
            </a:r>
            <a:r>
              <a:rPr lang="en-US" sz="3200" kern="0" spc="-5" dirty="0">
                <a:solidFill>
                  <a:schemeClr val="bg1"/>
                </a:solidFill>
                <a:effectLst/>
                <a:ea typeface="Geneva"/>
                <a:cs typeface="Geneva"/>
              </a:rPr>
              <a:t> </a:t>
            </a:r>
            <a:r>
              <a:rPr lang="en-US" sz="3200" kern="0" dirty="0">
                <a:solidFill>
                  <a:schemeClr val="bg1"/>
                </a:solidFill>
                <a:effectLst/>
                <a:ea typeface="Geneva"/>
                <a:cs typeface="Geneva"/>
              </a:rPr>
              <a:t>area</a:t>
            </a:r>
            <a:r>
              <a:rPr lang="en-US" sz="3200" kern="0" spc="-5" dirty="0">
                <a:solidFill>
                  <a:schemeClr val="bg1"/>
                </a:solidFill>
                <a:effectLst/>
                <a:ea typeface="Geneva"/>
                <a:cs typeface="Geneva"/>
              </a:rPr>
              <a:t> </a:t>
            </a:r>
            <a:r>
              <a:rPr lang="en-US" sz="3200" kern="0" dirty="0">
                <a:solidFill>
                  <a:schemeClr val="bg1"/>
                </a:solidFill>
                <a:effectLst/>
                <a:ea typeface="Geneva"/>
                <a:cs typeface="Geneva"/>
              </a:rPr>
              <a:t>zoned</a:t>
            </a:r>
            <a:r>
              <a:rPr lang="en-US" sz="3200" kern="0" spc="-30" dirty="0">
                <a:solidFill>
                  <a:schemeClr val="bg1"/>
                </a:solidFill>
                <a:effectLst/>
                <a:ea typeface="Geneva"/>
                <a:cs typeface="Geneva"/>
              </a:rPr>
              <a:t> </a:t>
            </a:r>
            <a:r>
              <a:rPr lang="en-US" sz="3200" kern="0" dirty="0">
                <a:solidFill>
                  <a:schemeClr val="bg1"/>
                </a:solidFill>
                <a:effectLst/>
                <a:ea typeface="Geneva"/>
                <a:cs typeface="Geneva"/>
              </a:rPr>
              <a:t>for</a:t>
            </a:r>
            <a:r>
              <a:rPr lang="en-US" sz="3200" kern="0" spc="-100" dirty="0">
                <a:solidFill>
                  <a:schemeClr val="bg1"/>
                </a:solidFill>
                <a:effectLst/>
                <a:ea typeface="Geneva"/>
                <a:cs typeface="Geneva"/>
              </a:rPr>
              <a:t> </a:t>
            </a:r>
            <a:r>
              <a:rPr lang="en-US" sz="3200" kern="0" spc="-100" dirty="0">
                <a:solidFill>
                  <a:schemeClr val="bg1"/>
                </a:solidFill>
                <a:ea typeface="Geneva"/>
                <a:cs typeface="Geneva"/>
              </a:rPr>
              <a:t>PV solar </a:t>
            </a:r>
            <a:r>
              <a:rPr lang="en-US" sz="3200" kern="0" dirty="0">
                <a:solidFill>
                  <a:schemeClr val="bg1"/>
                </a:solidFill>
                <a:effectLst/>
                <a:ea typeface="Geneva"/>
                <a:cs typeface="Geneva"/>
              </a:rPr>
              <a:t>and </a:t>
            </a:r>
            <a:r>
              <a:rPr lang="en-US" sz="3200" kern="0" spc="-20" dirty="0">
                <a:solidFill>
                  <a:schemeClr val="bg1"/>
                </a:solidFill>
                <a:effectLst/>
                <a:ea typeface="Geneva"/>
                <a:cs typeface="Geneva"/>
              </a:rPr>
              <a:t>specifically</a:t>
            </a:r>
            <a:r>
              <a:rPr lang="en-US" sz="3200" kern="0" spc="-80" dirty="0">
                <a:solidFill>
                  <a:schemeClr val="bg1"/>
                </a:solidFill>
                <a:effectLst/>
                <a:ea typeface="Geneva"/>
                <a:cs typeface="Geneva"/>
              </a:rPr>
              <a:t> </a:t>
            </a:r>
            <a:r>
              <a:rPr lang="en-US" sz="3200" kern="0" spc="-20" dirty="0">
                <a:solidFill>
                  <a:schemeClr val="bg1"/>
                </a:solidFill>
                <a:effectLst/>
                <a:ea typeface="Geneva"/>
                <a:cs typeface="Geneva"/>
              </a:rPr>
              <a:t>chosen</a:t>
            </a:r>
            <a:r>
              <a:rPr lang="en-US" sz="3200" kern="0" spc="-70" dirty="0">
                <a:solidFill>
                  <a:schemeClr val="bg1"/>
                </a:solidFill>
                <a:effectLst/>
                <a:ea typeface="Geneva"/>
                <a:cs typeface="Geneva"/>
              </a:rPr>
              <a:t> </a:t>
            </a:r>
            <a:r>
              <a:rPr lang="en-US" sz="3200" kern="0" spc="-20" dirty="0">
                <a:solidFill>
                  <a:schemeClr val="bg1"/>
                </a:solidFill>
                <a:effectLst/>
                <a:ea typeface="Geneva"/>
                <a:cs typeface="Geneva"/>
              </a:rPr>
              <a:t>by</a:t>
            </a:r>
            <a:r>
              <a:rPr lang="en-US" sz="3200" kern="0" spc="-90" dirty="0">
                <a:solidFill>
                  <a:schemeClr val="bg1"/>
                </a:solidFill>
                <a:effectLst/>
                <a:ea typeface="Geneva"/>
                <a:cs typeface="Geneva"/>
              </a:rPr>
              <a:t> </a:t>
            </a:r>
            <a:r>
              <a:rPr lang="en-US" sz="3200" kern="0" spc="-20" dirty="0">
                <a:solidFill>
                  <a:schemeClr val="bg1"/>
                </a:solidFill>
                <a:effectLst/>
                <a:ea typeface="Geneva"/>
                <a:cs typeface="Geneva"/>
              </a:rPr>
              <a:t>the</a:t>
            </a:r>
            <a:r>
              <a:rPr lang="en-US" sz="3200" kern="0" spc="-80" dirty="0">
                <a:solidFill>
                  <a:schemeClr val="bg1"/>
                </a:solidFill>
                <a:effectLst/>
                <a:ea typeface="Geneva"/>
                <a:cs typeface="Geneva"/>
              </a:rPr>
              <a:t> </a:t>
            </a:r>
            <a:r>
              <a:rPr lang="en-US" sz="3200" kern="0" spc="-20" dirty="0">
                <a:solidFill>
                  <a:schemeClr val="bg1"/>
                </a:solidFill>
                <a:ea typeface="Geneva"/>
                <a:cs typeface="Geneva"/>
              </a:rPr>
              <a:t>C</a:t>
            </a:r>
            <a:r>
              <a:rPr lang="en-US" sz="3200" kern="0" spc="-20" dirty="0">
                <a:solidFill>
                  <a:schemeClr val="bg1"/>
                </a:solidFill>
                <a:effectLst/>
                <a:ea typeface="Geneva"/>
                <a:cs typeface="Geneva"/>
              </a:rPr>
              <a:t>ounty</a:t>
            </a:r>
            <a:r>
              <a:rPr lang="en-US" sz="3200" kern="0" spc="-80" dirty="0">
                <a:solidFill>
                  <a:schemeClr val="bg1"/>
                </a:solidFill>
                <a:effectLst/>
                <a:ea typeface="Geneva"/>
                <a:cs typeface="Geneva"/>
              </a:rPr>
              <a:t> </a:t>
            </a:r>
            <a:r>
              <a:rPr lang="en-US" sz="3200" kern="0" spc="-20" dirty="0">
                <a:solidFill>
                  <a:schemeClr val="bg1"/>
                </a:solidFill>
                <a:effectLst/>
                <a:ea typeface="Geneva"/>
                <a:cs typeface="Geneva"/>
              </a:rPr>
              <a:t>for</a:t>
            </a:r>
            <a:r>
              <a:rPr lang="en-US" sz="3200" kern="0" spc="-80" dirty="0">
                <a:solidFill>
                  <a:schemeClr val="bg1"/>
                </a:solidFill>
                <a:effectLst/>
                <a:ea typeface="Geneva"/>
                <a:cs typeface="Geneva"/>
              </a:rPr>
              <a:t> </a:t>
            </a:r>
            <a:r>
              <a:rPr lang="en-US" sz="3200" kern="0" spc="-20" dirty="0">
                <a:solidFill>
                  <a:schemeClr val="bg1"/>
                </a:solidFill>
                <a:effectLst/>
                <a:ea typeface="Geneva"/>
                <a:cs typeface="Geneva"/>
              </a:rPr>
              <a:t>this</a:t>
            </a:r>
            <a:r>
              <a:rPr lang="en-US" sz="3200" kern="0" spc="-80" dirty="0">
                <a:solidFill>
                  <a:schemeClr val="bg1"/>
                </a:solidFill>
                <a:effectLst/>
                <a:ea typeface="Geneva"/>
                <a:cs typeface="Geneva"/>
              </a:rPr>
              <a:t> </a:t>
            </a:r>
            <a:r>
              <a:rPr lang="en-US" sz="3200" kern="0" spc="-20" dirty="0">
                <a:solidFill>
                  <a:schemeClr val="bg1"/>
                </a:solidFill>
                <a:effectLst/>
                <a:ea typeface="Geneva"/>
                <a:cs typeface="Geneva"/>
              </a:rPr>
              <a:t>purpose</a:t>
            </a:r>
            <a:endParaRPr lang="en-US" sz="3200" dirty="0">
              <a:solidFill>
                <a:schemeClr val="bg1"/>
              </a:solidFill>
            </a:endParaRPr>
          </a:p>
          <a:p>
            <a:pPr>
              <a:lnSpc>
                <a:spcPct val="100000"/>
              </a:lnSpc>
              <a:spcBef>
                <a:spcPts val="0"/>
              </a:spcBef>
              <a:spcAft>
                <a:spcPts val="1200"/>
              </a:spcAft>
            </a:pPr>
            <a:r>
              <a:rPr lang="en-US" sz="3200" dirty="0">
                <a:solidFill>
                  <a:schemeClr val="bg1"/>
                </a:solidFill>
              </a:rPr>
              <a:t>Project will adhere to the SEDA’s requirements to:</a:t>
            </a:r>
          </a:p>
          <a:p>
            <a:pPr lvl="1">
              <a:lnSpc>
                <a:spcPct val="100000"/>
              </a:lnSpc>
              <a:spcBef>
                <a:spcPts val="0"/>
              </a:spcBef>
              <a:spcAft>
                <a:spcPts val="1200"/>
              </a:spcAft>
              <a:buFont typeface="Wingdings" panose="05000000000000000000" pitchFamily="2" charset="2"/>
              <a:buChar char="ü"/>
            </a:pPr>
            <a:r>
              <a:rPr lang="en-US" sz="3200" dirty="0">
                <a:solidFill>
                  <a:schemeClr val="bg1"/>
                </a:solidFill>
              </a:rPr>
              <a:t>Develop no more than 2,400 acres of development and 500 MW of solar capacity</a:t>
            </a:r>
          </a:p>
          <a:p>
            <a:pPr lvl="1">
              <a:lnSpc>
                <a:spcPct val="100000"/>
              </a:lnSpc>
              <a:spcBef>
                <a:spcPts val="0"/>
              </a:spcBef>
              <a:spcAft>
                <a:spcPts val="1200"/>
              </a:spcAft>
              <a:buFont typeface="Wingdings" panose="05000000000000000000" pitchFamily="2" charset="2"/>
              <a:buChar char="ü"/>
            </a:pPr>
            <a:r>
              <a:rPr lang="en-US" sz="3200" dirty="0">
                <a:solidFill>
                  <a:schemeClr val="bg1"/>
                </a:solidFill>
              </a:rPr>
              <a:t>Be water sustainable and replace water used from the aquifer (1:1 ratio) by purchasing and retiring equivalent water rights</a:t>
            </a:r>
          </a:p>
          <a:p>
            <a:pPr lvl="1">
              <a:lnSpc>
                <a:spcPct val="100000"/>
              </a:lnSpc>
              <a:spcBef>
                <a:spcPts val="0"/>
              </a:spcBef>
              <a:spcAft>
                <a:spcPts val="1200"/>
              </a:spcAft>
              <a:buFont typeface="Wingdings" panose="05000000000000000000" pitchFamily="2" charset="2"/>
              <a:buChar char="ü"/>
            </a:pPr>
            <a:r>
              <a:rPr lang="en-US" sz="3200" dirty="0">
                <a:solidFill>
                  <a:schemeClr val="bg1"/>
                </a:solidFill>
              </a:rPr>
              <a:t>Consider visual impacts from Old Spanish Trail Highway (closest arrays are ~1,300 feet away)</a:t>
            </a:r>
          </a:p>
          <a:p>
            <a:pPr lvl="1">
              <a:lnSpc>
                <a:spcPct val="100000"/>
              </a:lnSpc>
              <a:spcBef>
                <a:spcPts val="0"/>
              </a:spcBef>
              <a:spcAft>
                <a:spcPts val="1200"/>
              </a:spcAft>
              <a:buFont typeface="Wingdings" panose="05000000000000000000" pitchFamily="2" charset="2"/>
              <a:buChar char="ü"/>
            </a:pPr>
            <a:r>
              <a:rPr lang="en-US" sz="3200" dirty="0">
                <a:solidFill>
                  <a:schemeClr val="bg1"/>
                </a:solidFill>
              </a:rPr>
              <a:t>Avoid and protect the Old Spanish Trail historic feature</a:t>
            </a:r>
            <a:endParaRPr lang="en-US" sz="3200" dirty="0"/>
          </a:p>
          <a:p>
            <a:pPr marL="0" indent="0">
              <a:buNone/>
            </a:pPr>
            <a:endParaRPr lang="en-US" sz="2400" dirty="0"/>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pic>
        <p:nvPicPr>
          <p:cNvPr id="6" name="Picture 5" descr="A map with a green square&#10;&#10;Description automatically generated">
            <a:extLst>
              <a:ext uri="{FF2B5EF4-FFF2-40B4-BE49-F238E27FC236}">
                <a16:creationId xmlns:a16="http://schemas.microsoft.com/office/drawing/2014/main" id="{60E64319-57B5-9387-94EE-52F693812789}"/>
              </a:ext>
            </a:extLst>
          </p:cNvPr>
          <p:cNvPicPr>
            <a:picLocks noChangeAspect="1"/>
          </p:cNvPicPr>
          <p:nvPr/>
        </p:nvPicPr>
        <p:blipFill>
          <a:blip r:embed="rId5"/>
          <a:stretch>
            <a:fillRect/>
          </a:stretch>
        </p:blipFill>
        <p:spPr>
          <a:xfrm>
            <a:off x="6894623" y="369869"/>
            <a:ext cx="5058377" cy="5669707"/>
          </a:xfrm>
          <a:prstGeom prst="rect">
            <a:avLst/>
          </a:prstGeom>
        </p:spPr>
      </p:pic>
    </p:spTree>
    <p:extLst>
      <p:ext uri="{BB962C8B-B14F-4D97-AF65-F5344CB8AC3E}">
        <p14:creationId xmlns:p14="http://schemas.microsoft.com/office/powerpoint/2010/main" val="3285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232BE6-1585-4C41-BE33-1B365B743F1A}"/>
              </a:ext>
            </a:extLst>
          </p:cNvPr>
          <p:cNvPicPr>
            <a:picLocks noChangeAspect="1"/>
          </p:cNvPicPr>
          <p:nvPr/>
        </p:nvPicPr>
        <p:blipFill rotWithShape="1">
          <a:blip r:embed="rId3"/>
          <a:srcRect t="87609"/>
          <a:stretch/>
        </p:blipFill>
        <p:spPr>
          <a:xfrm>
            <a:off x="-3946" y="6742374"/>
            <a:ext cx="12195945" cy="134323"/>
          </a:xfrm>
          <a:prstGeom prst="rect">
            <a:avLst/>
          </a:prstGeom>
        </p:spPr>
      </p:pic>
      <p:sp>
        <p:nvSpPr>
          <p:cNvPr id="2" name="TextBox 1">
            <a:extLst>
              <a:ext uri="{FF2B5EF4-FFF2-40B4-BE49-F238E27FC236}">
                <a16:creationId xmlns:a16="http://schemas.microsoft.com/office/drawing/2014/main" id="{2847630E-B60F-843C-4028-C36AC8A956E7}"/>
              </a:ext>
            </a:extLst>
          </p:cNvPr>
          <p:cNvSpPr txBox="1"/>
          <p:nvPr/>
        </p:nvSpPr>
        <p:spPr>
          <a:xfrm>
            <a:off x="9047747" y="0"/>
            <a:ext cx="2589082" cy="3908762"/>
          </a:xfrm>
          <a:prstGeom prst="rect">
            <a:avLst/>
          </a:prstGeom>
          <a:noFill/>
        </p:spPr>
        <p:txBody>
          <a:bodyPr wrap="square" rtlCol="0">
            <a:spAutoFit/>
          </a:bodyPr>
          <a:lstStyle/>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PV solar modules on single-axis trackers</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Overhead and underground electric collection lines</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Inverters and transformers</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Substation</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O&amp;M building</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Power plant controls and monitoring</a:t>
            </a:r>
          </a:p>
          <a:p>
            <a:pPr marL="342900" marR="0" lvl="0" indent="-342900">
              <a:spcBef>
                <a:spcPts val="0"/>
              </a:spcBef>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Fencing and access roads</a:t>
            </a:r>
          </a:p>
        </p:txBody>
      </p:sp>
      <p:pic>
        <p:nvPicPr>
          <p:cNvPr id="5" name="Picture 4" descr="A blue and green diagram&#10;&#10;AI-generated content may be incorrect.">
            <a:extLst>
              <a:ext uri="{FF2B5EF4-FFF2-40B4-BE49-F238E27FC236}">
                <a16:creationId xmlns:a16="http://schemas.microsoft.com/office/drawing/2014/main" id="{54ACA325-CA39-8AD1-5A35-9F1BA5E5282D}"/>
              </a:ext>
            </a:extLst>
          </p:cNvPr>
          <p:cNvPicPr>
            <a:picLocks noChangeAspect="1"/>
          </p:cNvPicPr>
          <p:nvPr/>
        </p:nvPicPr>
        <p:blipFill>
          <a:blip r:embed="rId4"/>
          <a:stretch>
            <a:fillRect/>
          </a:stretch>
        </p:blipFill>
        <p:spPr>
          <a:xfrm>
            <a:off x="248652" y="22191"/>
            <a:ext cx="8696708" cy="6720183"/>
          </a:xfrm>
          <a:prstGeom prst="rect">
            <a:avLst/>
          </a:prstGeom>
        </p:spPr>
      </p:pic>
    </p:spTree>
    <p:extLst>
      <p:ext uri="{BB962C8B-B14F-4D97-AF65-F5344CB8AC3E}">
        <p14:creationId xmlns:p14="http://schemas.microsoft.com/office/powerpoint/2010/main" val="59382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Agency Analysis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The County-led CA Environmental Quality Act process will include Project-specific environmental, social, and economic impact analysis</a:t>
            </a:r>
          </a:p>
          <a:p>
            <a:r>
              <a:rPr lang="en-US" sz="3200" dirty="0">
                <a:solidFill>
                  <a:schemeClr val="bg1"/>
                </a:solidFill>
              </a:rPr>
              <a:t>The BLM-led National Environmental Policy Act will address impacts related to the transmission line from the project to the Trout Canyon substation in Nevada</a:t>
            </a:r>
          </a:p>
          <a:p>
            <a:r>
              <a:rPr lang="en-US" sz="3200" dirty="0">
                <a:solidFill>
                  <a:schemeClr val="bg1"/>
                </a:solidFill>
              </a:rPr>
              <a:t>Consultation is occurring with CA Fish &amp; Wildlife and US Fish &amp; Wildlife to obtain applicable authorizations and identify environmental protection measures and mitigation related to special status wildlife</a:t>
            </a:r>
          </a:p>
          <a:p>
            <a:r>
              <a:rPr lang="en-US" sz="3200" dirty="0">
                <a:solidFill>
                  <a:schemeClr val="bg1"/>
                </a:solidFill>
              </a:rPr>
              <a:t>Project will obtain a water discharge permit from the local water quality board</a:t>
            </a:r>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39745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Project Considerations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solidFill>
                  <a:schemeClr val="bg1"/>
                </a:solidFill>
              </a:rPr>
              <a:t>Grading of the terrain will be limited, and likely to occur at the substation area and O&amp;M building parking</a:t>
            </a:r>
          </a:p>
          <a:p>
            <a:r>
              <a:rPr lang="en-US" sz="2700" dirty="0">
                <a:solidFill>
                  <a:schemeClr val="bg1"/>
                </a:solidFill>
              </a:rPr>
              <a:t>Water for construction and operations will come from existing wells provided by the Project landowner</a:t>
            </a:r>
          </a:p>
          <a:p>
            <a:r>
              <a:rPr lang="en-US" sz="2700" dirty="0">
                <a:solidFill>
                  <a:schemeClr val="bg1"/>
                </a:solidFill>
              </a:rPr>
              <a:t>Construction dust will be minimized by having gravel on all Project roads and applying water as needed during construction</a:t>
            </a:r>
          </a:p>
          <a:p>
            <a:r>
              <a:rPr lang="en-US" sz="2700" dirty="0">
                <a:solidFill>
                  <a:schemeClr val="bg1"/>
                </a:solidFill>
              </a:rPr>
              <a:t>Solar panel washing is not contemplated; this will minimize water use during operations</a:t>
            </a:r>
          </a:p>
          <a:p>
            <a:r>
              <a:rPr lang="en-US" sz="2700" dirty="0">
                <a:solidFill>
                  <a:schemeClr val="bg1"/>
                </a:solidFill>
              </a:rPr>
              <a:t>Workers are expected to generally come from housing in Nevada, due to availability and proximity to the Project Area</a:t>
            </a:r>
          </a:p>
          <a:p>
            <a:r>
              <a:rPr lang="en-US" sz="2700" dirty="0">
                <a:solidFill>
                  <a:schemeClr val="bg1"/>
                </a:solidFill>
              </a:rPr>
              <a:t>Ongoing Charleston View landowner and local stakeholder engagement</a:t>
            </a:r>
          </a:p>
          <a:p>
            <a:endParaRPr lang="en-US" sz="2400" dirty="0"/>
          </a:p>
          <a:p>
            <a:endParaRPr lang="en-US" sz="2400" dirty="0"/>
          </a:p>
          <a:p>
            <a:endParaRPr lang="en-US" sz="2400" dirty="0"/>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29421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3AE2CA-24D0-45DB-BD92-B91CBF1F3AA5}"/>
              </a:ext>
            </a:extLst>
          </p:cNvPr>
          <p:cNvSpPr txBox="1"/>
          <p:nvPr/>
        </p:nvSpPr>
        <p:spPr>
          <a:xfrm>
            <a:off x="0" y="6202369"/>
            <a:ext cx="12195945" cy="646331"/>
          </a:xfrm>
          <a:prstGeom prst="rect">
            <a:avLst/>
          </a:prstGeom>
          <a:solidFill>
            <a:schemeClr val="bg1">
              <a:lumMod val="85000"/>
              <a:alpha val="65000"/>
            </a:schemeClr>
          </a:solidFill>
        </p:spPr>
        <p:txBody>
          <a:bodyPr wrap="square" rtlCol="0">
            <a:spAutoFit/>
          </a:bodyPr>
          <a:lstStyle/>
          <a:p>
            <a:pPr algn="r"/>
            <a:r>
              <a:rPr lang="en-US" sz="3600" dirty="0">
                <a:solidFill>
                  <a:srgbClr val="00B0F0"/>
                </a:solidFill>
              </a:rPr>
              <a:t>Bonanza Peak Solar Project</a:t>
            </a:r>
          </a:p>
        </p:txBody>
      </p:sp>
      <p:sp>
        <p:nvSpPr>
          <p:cNvPr id="4" name="Title 1">
            <a:extLst>
              <a:ext uri="{FF2B5EF4-FFF2-40B4-BE49-F238E27FC236}">
                <a16:creationId xmlns:a16="http://schemas.microsoft.com/office/drawing/2014/main" id="{FE20CB05-B3B9-CC49-AC8B-2EB09A32A466}"/>
              </a:ext>
            </a:extLst>
          </p:cNvPr>
          <p:cNvSpPr txBox="1">
            <a:spLocks/>
          </p:cNvSpPr>
          <p:nvPr/>
        </p:nvSpPr>
        <p:spPr>
          <a:xfrm>
            <a:off x="2362201" y="369870"/>
            <a:ext cx="7596883" cy="55275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F0"/>
                </a:solidFill>
                <a:latin typeface="+mn-lt"/>
                <a:cs typeface="Calibri"/>
              </a:rPr>
              <a:t>Community Benefits </a:t>
            </a:r>
          </a:p>
        </p:txBody>
      </p:sp>
      <p:sp>
        <p:nvSpPr>
          <p:cNvPr id="5" name="Content Placeholder 2">
            <a:extLst>
              <a:ext uri="{FF2B5EF4-FFF2-40B4-BE49-F238E27FC236}">
                <a16:creationId xmlns:a16="http://schemas.microsoft.com/office/drawing/2014/main" id="{FC4D2AC4-D00C-1247-A343-411F2A2F0D5D}"/>
              </a:ext>
            </a:extLst>
          </p:cNvPr>
          <p:cNvSpPr txBox="1">
            <a:spLocks/>
          </p:cNvSpPr>
          <p:nvPr/>
        </p:nvSpPr>
        <p:spPr>
          <a:xfrm>
            <a:off x="367554" y="1136072"/>
            <a:ext cx="11445001" cy="4891503"/>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400" dirty="0"/>
          </a:p>
          <a:p>
            <a:r>
              <a:rPr lang="en-US" dirty="0">
                <a:solidFill>
                  <a:schemeClr val="bg1"/>
                </a:solidFill>
              </a:rPr>
              <a:t>The Project will include support for a new Southern Inyo Fire District facility in Charleston View</a:t>
            </a:r>
          </a:p>
          <a:p>
            <a:r>
              <a:rPr lang="en-US" dirty="0">
                <a:solidFill>
                  <a:schemeClr val="bg1"/>
                </a:solidFill>
              </a:rPr>
              <a:t>This support will consist of land for the facility, plus financial support for the construction and equipment</a:t>
            </a:r>
          </a:p>
          <a:p>
            <a:r>
              <a:rPr lang="en-US" dirty="0">
                <a:solidFill>
                  <a:schemeClr val="bg1"/>
                </a:solidFill>
              </a:rPr>
              <a:t>Discussion with the County is ongoing, and other benefits may be identified</a:t>
            </a:r>
          </a:p>
          <a:p>
            <a:r>
              <a:rPr lang="en-US" dirty="0">
                <a:solidFill>
                  <a:schemeClr val="bg1"/>
                </a:solidFill>
              </a:rPr>
              <a:t>Community benefits will be included as either a condition of the Renewable Energy Permit, or in a Renewable Energy Development Agreement</a:t>
            </a:r>
          </a:p>
        </p:txBody>
      </p:sp>
      <p:pic>
        <p:nvPicPr>
          <p:cNvPr id="7" name="Picture 6">
            <a:extLst>
              <a:ext uri="{FF2B5EF4-FFF2-40B4-BE49-F238E27FC236}">
                <a16:creationId xmlns:a16="http://schemas.microsoft.com/office/drawing/2014/main" id="{D7FAB472-685F-48BF-9C9F-A568481D99E2}"/>
              </a:ext>
            </a:extLst>
          </p:cNvPr>
          <p:cNvPicPr>
            <a:picLocks noChangeAspect="1"/>
          </p:cNvPicPr>
          <p:nvPr/>
        </p:nvPicPr>
        <p:blipFill rotWithShape="1">
          <a:blip r:embed="rId3"/>
          <a:srcRect t="87609"/>
          <a:stretch/>
        </p:blipFill>
        <p:spPr>
          <a:xfrm>
            <a:off x="-3946" y="6742374"/>
            <a:ext cx="12195945" cy="134323"/>
          </a:xfrm>
          <a:prstGeom prst="rect">
            <a:avLst/>
          </a:prstGeom>
        </p:spPr>
      </p:pic>
      <p:pic>
        <p:nvPicPr>
          <p:cNvPr id="9" name="Picture 8" descr="A close up of a sign&#10;&#10;Description automatically generated">
            <a:extLst>
              <a:ext uri="{FF2B5EF4-FFF2-40B4-BE49-F238E27FC236}">
                <a16:creationId xmlns:a16="http://schemas.microsoft.com/office/drawing/2014/main" id="{AD10844E-FDF2-4D73-A412-D7502C68B1A4}"/>
              </a:ext>
            </a:extLst>
          </p:cNvPr>
          <p:cNvPicPr>
            <a:picLocks noChangeAspect="1"/>
          </p:cNvPicPr>
          <p:nvPr/>
        </p:nvPicPr>
        <p:blipFill>
          <a:blip r:embed="rId4"/>
          <a:stretch>
            <a:fillRect/>
          </a:stretch>
        </p:blipFill>
        <p:spPr>
          <a:xfrm>
            <a:off x="239000" y="227472"/>
            <a:ext cx="2123201" cy="639243"/>
          </a:xfrm>
          <a:prstGeom prst="rect">
            <a:avLst/>
          </a:prstGeom>
        </p:spPr>
      </p:pic>
    </p:spTree>
    <p:extLst>
      <p:ext uri="{BB962C8B-B14F-4D97-AF65-F5344CB8AC3E}">
        <p14:creationId xmlns:p14="http://schemas.microsoft.com/office/powerpoint/2010/main" val="34493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cbf6ed-e645-4df1-acaf-aaf2d16a3543" xsi:nil="true"/>
    <lcf76f155ced4ddcb4097134ff3c332f xmlns="fcdbeb47-e871-4cb5-8e74-03b609a606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E7FB44D573F846A0445AEE83607AA6" ma:contentTypeVersion="13" ma:contentTypeDescription="Create a new document." ma:contentTypeScope="" ma:versionID="9acbb82707b1dc5101f5e49cbfa894d7">
  <xsd:schema xmlns:xsd="http://www.w3.org/2001/XMLSchema" xmlns:xs="http://www.w3.org/2001/XMLSchema" xmlns:p="http://schemas.microsoft.com/office/2006/metadata/properties" xmlns:ns2="fcdbeb47-e871-4cb5-8e74-03b609a6067f" xmlns:ns3="50cbf6ed-e645-4df1-acaf-aaf2d16a3543" targetNamespace="http://schemas.microsoft.com/office/2006/metadata/properties" ma:root="true" ma:fieldsID="865e29fbb4da526ade437c4518725cc8" ns2:_="" ns3:_="">
    <xsd:import namespace="fcdbeb47-e871-4cb5-8e74-03b609a6067f"/>
    <xsd:import namespace="50cbf6ed-e645-4df1-acaf-aaf2d16a35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beb47-e871-4cb5-8e74-03b609a60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d6e850-3f3b-4106-8d88-38eeedef8c4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cbf6ed-e645-4df1-acaf-aaf2d16a35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3134c2-8e37-4b4f-bbb9-d41f2cf62b4e}" ma:internalName="TaxCatchAll" ma:showField="CatchAllData" ma:web="50cbf6ed-e645-4df1-acaf-aaf2d16a35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FE151-C17D-4016-9F8C-439893B906B3}">
  <ds:schemaRefs>
    <ds:schemaRef ds:uri="http://purl.org/dc/terms/"/>
    <ds:schemaRef ds:uri="http://schemas.microsoft.com/office/2006/documentManagement/types"/>
    <ds:schemaRef ds:uri="http://schemas.openxmlformats.org/package/2006/metadata/core-properties"/>
    <ds:schemaRef ds:uri="fcdbeb47-e871-4cb5-8e74-03b609a6067f"/>
    <ds:schemaRef ds:uri="http://purl.org/dc/elements/1.1/"/>
    <ds:schemaRef ds:uri="http://schemas.microsoft.com/office/2006/metadata/properties"/>
    <ds:schemaRef ds:uri="http://schemas.microsoft.com/office/infopath/2007/PartnerControls"/>
    <ds:schemaRef ds:uri="50cbf6ed-e645-4df1-acaf-aaf2d16a3543"/>
    <ds:schemaRef ds:uri="http://www.w3.org/XML/1998/namespace"/>
    <ds:schemaRef ds:uri="http://purl.org/dc/dcmitype/"/>
  </ds:schemaRefs>
</ds:datastoreItem>
</file>

<file path=customXml/itemProps2.xml><?xml version="1.0" encoding="utf-8"?>
<ds:datastoreItem xmlns:ds="http://schemas.openxmlformats.org/officeDocument/2006/customXml" ds:itemID="{E67127F0-D612-4981-B098-3B53A6C3137E}">
  <ds:schemaRefs>
    <ds:schemaRef ds:uri="50cbf6ed-e645-4df1-acaf-aaf2d16a3543"/>
    <ds:schemaRef ds:uri="fcdbeb47-e871-4cb5-8e74-03b609a606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081D41-B705-46EC-9C78-5DB64F4D66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5085</TotalTime>
  <Words>859</Words>
  <Application>Microsoft Office PowerPoint</Application>
  <PresentationFormat>Widescreen</PresentationFormat>
  <Paragraphs>83</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Calibri Light</vt:lpstr>
      <vt:lpstr>Geneva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Kanaya</dc:creator>
  <cp:lastModifiedBy>Stephanie Lauer</cp:lastModifiedBy>
  <cp:revision>285</cp:revision>
  <cp:lastPrinted>2022-01-13T16:44:07Z</cp:lastPrinted>
  <dcterms:created xsi:type="dcterms:W3CDTF">2020-04-21T22:20:59Z</dcterms:created>
  <dcterms:modified xsi:type="dcterms:W3CDTF">2025-10-20T20:44:29Z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0x0101003FE7FB44D573F846A0445AEE83607AA6</vt:lpwstr>
  </property>
  <property fmtid="{D5CDD505-2E9C-101B-9397-08002B2CF9AE}" pid="3" name="MediaServiceImageTags">
    <vt:lpwstr/>
  </property>
</Properties>
</file>